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83" autoAdjust="0"/>
  </p:normalViewPr>
  <p:slideViewPr>
    <p:cSldViewPr>
      <p:cViewPr varScale="1">
        <p:scale>
          <a:sx n="85" d="100"/>
          <a:sy n="85" d="100"/>
        </p:scale>
        <p:origin x="-144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4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FF0040"/>
              </a:solidFill>
            </a:endParaRPr>
          </a:p>
        </p:txBody>
      </p:sp>
      <p:pic>
        <p:nvPicPr>
          <p:cNvPr id="6" name="Picture 14" descr="C:\Users\heie\Desktop\Endorsement Suite complete\Endorsement-Suite-For-Digital\150px\White Flag Outlined\Left\FULL COLOUR\HEX-150px-L-primary_endorse_flag-white-FULL_COLOUR-RGB-out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8063"/>
            <a:ext cx="7286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C:\Users\heie\Desktop\Endorsement Suite complete\Endorsement-Suite-For-Digital\150px\White Flag Outlined\Left\FULL COLOUR\HEX-150px-L-primary_endorse_flag-white-FULL_COLOUR-RGB-out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8063"/>
            <a:ext cx="7286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when 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075238"/>
            <a:ext cx="38100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719138" y="2068513"/>
            <a:ext cx="7700962" cy="134937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19138" y="3508375"/>
            <a:ext cx="7700962" cy="1439863"/>
          </a:xfrm>
        </p:spPr>
        <p:txBody>
          <a:bodyPr/>
          <a:lstStyle>
            <a:lvl1pPr algn="ctr">
              <a:defRPr sz="2800" b="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892783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1574800"/>
            <a:ext cx="8097837" cy="429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CH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78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Logo_Leica_Geosystem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969000"/>
            <a:ext cx="2541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de-CH" sz="2600" b="1">
                <a:solidFill>
                  <a:srgbClr val="EE00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de-C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9586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CH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720725" y="1570370"/>
            <a:ext cx="3927475" cy="4254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2"/>
          </p:nvPr>
        </p:nvSpPr>
        <p:spPr>
          <a:xfrm>
            <a:off x="4838700" y="1570370"/>
            <a:ext cx="3978275" cy="4254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5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587499"/>
            <a:ext cx="3970800" cy="587375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400"/>
              </a:spcBef>
              <a:buNone/>
              <a:def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3463" y="1587499"/>
            <a:ext cx="3970800" cy="587375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400"/>
              </a:spcBef>
              <a:buNone/>
              <a:def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de-CH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720725" y="2190750"/>
            <a:ext cx="3927475" cy="3676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4838700" y="2190750"/>
            <a:ext cx="3978275" cy="3676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76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668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27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de-CH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de-C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25462"/>
          </a:xfrm>
        </p:spPr>
        <p:txBody>
          <a:bodyPr/>
          <a:lstStyle>
            <a:lvl1pPr marL="0" indent="0">
              <a:buNone/>
              <a:defRPr sz="16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439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9138" y="1574800"/>
            <a:ext cx="3971925" cy="429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CH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843463" y="1574800"/>
            <a:ext cx="3973512" cy="429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CH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129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de-C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19138" y="1574800"/>
            <a:ext cx="8097837" cy="42926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de-CH" noProof="0" dirty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09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9138" y="1574800"/>
            <a:ext cx="3971925" cy="429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3463" y="1574800"/>
            <a:ext cx="3973512" cy="2070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CH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43463" y="3797300"/>
            <a:ext cx="3973512" cy="2070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CH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624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19138" y="1574800"/>
            <a:ext cx="3971925" cy="2070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3463" y="1574800"/>
            <a:ext cx="3973512" cy="2070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CH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19138" y="3797300"/>
            <a:ext cx="3971925" cy="2070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CH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3463" y="3797300"/>
            <a:ext cx="3973512" cy="2070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CH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17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574800"/>
            <a:ext cx="8097837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FF004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80808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539750"/>
            <a:ext cx="809783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das Titelformat zu bearbeiten</a:t>
            </a:r>
          </a:p>
        </p:txBody>
      </p:sp>
      <p:sp>
        <p:nvSpPr>
          <p:cNvPr id="5437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343650"/>
            <a:ext cx="3819525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800"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031" name="TextBox 9"/>
          <p:cNvSpPr txBox="1">
            <a:spLocks noChangeArrowheads="1"/>
          </p:cNvSpPr>
          <p:nvPr/>
        </p:nvSpPr>
        <p:spPr bwMode="auto">
          <a:xfrm>
            <a:off x="727075" y="6340475"/>
            <a:ext cx="4667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460D3AA-C3A5-406B-AD9C-19B979D280F3}" type="slidenum">
              <a:rPr lang="en-US" sz="800"/>
              <a:pPr eaLnBrk="1" hangingPunct="1">
                <a:spcBef>
                  <a:spcPct val="0"/>
                </a:spcBef>
              </a:pPr>
              <a:t>‹#›</a:t>
            </a:fld>
            <a:endParaRPr lang="en-GB" sz="800"/>
          </a:p>
        </p:txBody>
      </p:sp>
      <p:pic>
        <p:nvPicPr>
          <p:cNvPr id="1032" name="Picture 8" descr="Logo_Leica_Geosystems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969000"/>
            <a:ext cx="2541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Box 10"/>
          <p:cNvSpPr txBox="1">
            <a:spLocks noChangeArrowheads="1"/>
          </p:cNvSpPr>
          <p:nvPr/>
        </p:nvSpPr>
        <p:spPr bwMode="auto">
          <a:xfrm>
            <a:off x="727075" y="6340475"/>
            <a:ext cx="4667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450E26-482C-4784-AB5B-D3F3C94C0785}" type="slidenum">
              <a:rPr lang="en-US" sz="800"/>
              <a:pPr eaLnBrk="1" hangingPunct="1">
                <a:spcBef>
                  <a:spcPct val="0"/>
                </a:spcBef>
              </a:pPr>
              <a:t>‹#›</a:t>
            </a:fld>
            <a:endParaRPr lang="en-GB" sz="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60000"/>
        </a:spcAft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288925" indent="-287338" algn="l" rtl="0" eaLnBrk="1" fontAlgn="base" hangingPunct="1">
        <a:spcBef>
          <a:spcPct val="2000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2000" b="1">
          <a:solidFill>
            <a:schemeClr val="tx1"/>
          </a:solidFill>
          <a:latin typeface="+mn-lt"/>
        </a:defRPr>
      </a:lvl2pPr>
      <a:lvl3pPr marL="571500" indent="-280988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857250" indent="-284163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146175" indent="-287338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16033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0605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25177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29749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microsoft.com/office/2007/relationships/hdphoto" Target="../media/hdphoto6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1259632" y="4221088"/>
            <a:ext cx="7056784" cy="2232248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6"/>
                </a:solidFill>
              </a:rPr>
              <a:t/>
            </a:r>
            <a:br>
              <a:rPr lang="ru-RU" sz="1800" dirty="0" smtClean="0">
                <a:solidFill>
                  <a:schemeClr val="accent6"/>
                </a:solidFill>
              </a:rPr>
            </a:br>
            <a:r>
              <a:rPr lang="ru-RU" sz="2000" dirty="0" smtClean="0">
                <a:solidFill>
                  <a:schemeClr val="accent6"/>
                </a:solidFill>
              </a:rPr>
              <a:t>Решение </a:t>
            </a:r>
            <a:r>
              <a:rPr lang="ru-RU" sz="2000" dirty="0">
                <a:solidFill>
                  <a:schemeClr val="accent6"/>
                </a:solidFill>
              </a:rPr>
              <a:t>производственных задач </a:t>
            </a:r>
            <a:r>
              <a:rPr lang="ru-RU" sz="2000" dirty="0" smtClean="0">
                <a:solidFill>
                  <a:schemeClr val="accent6"/>
                </a:solidFill>
              </a:rPr>
              <a:t>с </a:t>
            </a:r>
            <a:r>
              <a:rPr lang="ru-RU" sz="2000" dirty="0">
                <a:solidFill>
                  <a:schemeClr val="accent6"/>
                </a:solidFill>
              </a:rPr>
              <a:t>помощью </a:t>
            </a:r>
            <a:r>
              <a:rPr lang="ru-RU" sz="2000" dirty="0" smtClean="0">
                <a:solidFill>
                  <a:schemeClr val="accent6"/>
                </a:solidFill>
              </a:rPr>
              <a:t>сканирующего тахеометра </a:t>
            </a:r>
            <a:r>
              <a:rPr lang="en-GB" sz="2000" dirty="0" smtClean="0">
                <a:solidFill>
                  <a:schemeClr val="accent6"/>
                </a:solidFill>
              </a:rPr>
              <a:t>MS60</a:t>
            </a:r>
            <a:r>
              <a:rPr lang="ru-RU" sz="2000" dirty="0" smtClean="0">
                <a:solidFill>
                  <a:schemeClr val="accent6"/>
                </a:solidFill>
              </a:rPr>
              <a:t> </a:t>
            </a:r>
            <a:r>
              <a:rPr lang="en-US" sz="2000" dirty="0">
                <a:solidFill>
                  <a:schemeClr val="accent6"/>
                </a:solidFill>
              </a:rPr>
              <a:t>Leica Geosystems</a:t>
            </a:r>
            <a:r>
              <a:rPr lang="ru-RU" sz="2000" dirty="0">
                <a:solidFill>
                  <a:schemeClr val="accent6"/>
                </a:solidFill>
              </a:rPr>
              <a:t> </a:t>
            </a:r>
            <a:br>
              <a:rPr lang="ru-RU" sz="2000" dirty="0">
                <a:solidFill>
                  <a:schemeClr val="accent6"/>
                </a:solidFill>
              </a:rPr>
            </a:br>
            <a:r>
              <a:rPr lang="ru-RU" sz="2000" dirty="0" smtClean="0">
                <a:solidFill>
                  <a:schemeClr val="accent6"/>
                </a:solidFill>
              </a:rPr>
              <a:t/>
            </a:r>
            <a:br>
              <a:rPr lang="ru-RU" sz="2000" dirty="0" smtClean="0">
                <a:solidFill>
                  <a:schemeClr val="accent6"/>
                </a:solidFill>
              </a:rPr>
            </a:br>
            <a:r>
              <a:rPr lang="ru-RU" sz="1800" dirty="0">
                <a:solidFill>
                  <a:schemeClr val="accent6"/>
                </a:solidFill>
              </a:rPr>
              <a:t/>
            </a:r>
            <a:br>
              <a:rPr lang="ru-RU" sz="1800" dirty="0">
                <a:solidFill>
                  <a:schemeClr val="accent6"/>
                </a:solidFill>
              </a:rPr>
            </a:br>
            <a:r>
              <a:rPr lang="ru-RU" sz="1800" dirty="0" smtClean="0">
                <a:solidFill>
                  <a:schemeClr val="accent6"/>
                </a:solidFill>
              </a:rPr>
              <a:t/>
            </a:r>
            <a:br>
              <a:rPr lang="ru-RU" sz="1800" dirty="0" smtClean="0">
                <a:solidFill>
                  <a:schemeClr val="accent6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Мурманск, 16-17 ноября </a:t>
            </a:r>
            <a:r>
              <a:rPr lang="ru-RU" sz="1800" dirty="0">
                <a:solidFill>
                  <a:schemeClr val="tx1"/>
                </a:solidFill>
              </a:rPr>
              <a:t>2016 г.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/>
          </a:p>
        </p:txBody>
      </p:sp>
      <p:pic>
        <p:nvPicPr>
          <p:cNvPr id="1026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nik\Desktop\Murmansk\Foto\IMG_44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5"/>
            <a:ext cx="4320480" cy="3240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C:\Users\cnik\Desktop\Murmansk\Foto\IMG_443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021094"/>
            <a:ext cx="3600400" cy="32720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67859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980728"/>
            <a:ext cx="4572000" cy="44627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b="1" dirty="0"/>
              <a:t>Демонстрация возможностей </a:t>
            </a:r>
            <a:r>
              <a:rPr lang="ru-RU" altLang="ru-RU" sz="1400" b="1" dirty="0" smtClean="0"/>
              <a:t>сканирующего тахеометра </a:t>
            </a:r>
            <a:r>
              <a:rPr lang="en-US" altLang="ru-RU" sz="1400" b="1" dirty="0" smtClean="0"/>
              <a:t>Leica </a:t>
            </a:r>
            <a:r>
              <a:rPr lang="en-US" altLang="ru-RU" sz="1400" b="1" dirty="0"/>
              <a:t>Nova </a:t>
            </a:r>
            <a:r>
              <a:rPr lang="en-US" altLang="ru-RU" sz="1400" b="1" dirty="0" smtClean="0"/>
              <a:t>MS60</a:t>
            </a:r>
            <a:endParaRPr lang="ru-RU" altLang="ru-RU" sz="1400" b="1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sz="1400" b="1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b="1" dirty="0"/>
              <a:t>Выявление основных нюансов при работе </a:t>
            </a:r>
            <a:r>
              <a:rPr lang="ru-RU" altLang="ru-RU" sz="1400" b="1" dirty="0" smtClean="0"/>
              <a:t>сканирующим </a:t>
            </a:r>
            <a:r>
              <a:rPr lang="ru-RU" altLang="ru-RU" sz="1400" b="1" dirty="0"/>
              <a:t>тахеометром 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sz="1400" b="1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b="1" dirty="0"/>
              <a:t>Подбор универсальной технологии геодезических </a:t>
            </a:r>
            <a:r>
              <a:rPr lang="ru-RU" altLang="ru-RU" sz="1400" b="1" dirty="0" smtClean="0"/>
              <a:t>работ, </a:t>
            </a:r>
            <a:r>
              <a:rPr lang="ru-RU" altLang="ru-RU" sz="1400" b="1" dirty="0"/>
              <a:t>существенно оптимизирующей и автоматизирующей время сбора данных и их камеральной обработки </a:t>
            </a:r>
            <a:endParaRPr lang="ru-RU" altLang="ru-RU" sz="1400" b="1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sz="1600" b="1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sz="1600" b="1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sz="1400" b="1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b="1" dirty="0" smtClean="0"/>
              <a:t>Вычисление объема выемки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sz="1400" b="1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b="1" dirty="0" smtClean="0"/>
              <a:t>Поиск участков отклонения работ от проекта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sz="1400" b="1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b="1" dirty="0" smtClean="0"/>
              <a:t>Проверка вертикальности подпорной стенки эстакады </a:t>
            </a:r>
            <a:endParaRPr lang="ru-RU" altLang="ru-RU" sz="1400" b="1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722634" y="476672"/>
            <a:ext cx="8097838" cy="900112"/>
          </a:xfrm>
        </p:spPr>
        <p:txBody>
          <a:bodyPr/>
          <a:lstStyle/>
          <a:p>
            <a:r>
              <a:rPr lang="ru-RU" altLang="ru-RU" sz="2000" dirty="0" smtClean="0"/>
              <a:t>Цели пилот-проекта </a:t>
            </a:r>
            <a:r>
              <a:rPr lang="en-US" altLang="ru-RU" dirty="0" smtClean="0"/>
              <a:t/>
            </a:r>
            <a:br>
              <a:rPr lang="en-US" altLang="ru-RU" dirty="0" smtClean="0"/>
            </a:br>
            <a:endParaRPr lang="ru-RU" altLang="ru-RU" dirty="0" smtClean="0">
              <a:solidFill>
                <a:schemeClr val="bg2"/>
              </a:solidFill>
            </a:endParaRPr>
          </a:p>
        </p:txBody>
      </p:sp>
      <p:pic>
        <p:nvPicPr>
          <p:cNvPr id="2050" name="Picture 2" descr="C:\Users\cnik\Desktop\Murmansk\Foto\IMG_44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397648"/>
            <a:ext cx="2981676" cy="39755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TextBox 6"/>
          <p:cNvSpPr txBox="1"/>
          <p:nvPr/>
        </p:nvSpPr>
        <p:spPr>
          <a:xfrm>
            <a:off x="792869" y="3501008"/>
            <a:ext cx="2482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/>
                </a:solidFill>
                <a:latin typeface="+mj-lt"/>
              </a:rPr>
              <a:t>Решаемые задачи</a:t>
            </a:r>
            <a:endParaRPr lang="ru-RU" sz="2000" b="1" dirty="0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2789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368553"/>
            <a:ext cx="8097838" cy="900112"/>
          </a:xfrm>
        </p:spPr>
        <p:txBody>
          <a:bodyPr/>
          <a:lstStyle/>
          <a:p>
            <a:r>
              <a:rPr lang="ru-RU" altLang="ru-RU" sz="2000" dirty="0" smtClean="0"/>
              <a:t>Используемое оборудование  </a:t>
            </a:r>
            <a:r>
              <a:rPr lang="en-US" altLang="ru-RU" dirty="0" smtClean="0"/>
              <a:t/>
            </a:r>
            <a:br>
              <a:rPr lang="en-US" altLang="ru-RU" dirty="0" smtClean="0"/>
            </a:br>
            <a:endParaRPr lang="ru-RU" altLang="ru-RU" dirty="0" smtClean="0">
              <a:solidFill>
                <a:schemeClr val="bg2"/>
              </a:solidFill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5210568" cy="3816424"/>
          </a:xfrm>
        </p:spPr>
        <p:txBody>
          <a:bodyPr/>
          <a:lstStyle/>
          <a:p>
            <a:pPr marL="0" indent="0">
              <a:buClr>
                <a:schemeClr val="tx2"/>
              </a:buClr>
              <a:defRPr/>
            </a:pPr>
            <a:r>
              <a:rPr lang="ru-RU" altLang="ru-RU" sz="1600" dirty="0" smtClean="0">
                <a:solidFill>
                  <a:srgbClr val="00B050"/>
                </a:solidFill>
              </a:rPr>
              <a:t>Сканирующий тахеометр </a:t>
            </a:r>
            <a:r>
              <a:rPr lang="en-US" altLang="ru-RU" sz="1600" dirty="0" smtClean="0">
                <a:solidFill>
                  <a:srgbClr val="00B050"/>
                </a:solidFill>
              </a:rPr>
              <a:t>Leica Nova MS60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dirty="0" smtClean="0"/>
              <a:t>Сканирование со скоростью </a:t>
            </a:r>
            <a:r>
              <a:rPr lang="ru-RU" altLang="ru-RU" sz="1400" dirty="0" smtClean="0">
                <a:solidFill>
                  <a:schemeClr val="accent6"/>
                </a:solidFill>
              </a:rPr>
              <a:t>1 000 тчк</a:t>
            </a:r>
            <a:r>
              <a:rPr lang="en-US" altLang="ru-RU" sz="1400" dirty="0" smtClean="0">
                <a:solidFill>
                  <a:schemeClr val="accent6"/>
                </a:solidFill>
              </a:rPr>
              <a:t>/c </a:t>
            </a:r>
            <a:r>
              <a:rPr lang="ru-RU" altLang="ru-RU" sz="1400" dirty="0" smtClean="0"/>
              <a:t>на расстоянии до 300 м с высокой плотностью </a:t>
            </a:r>
            <a:r>
              <a:rPr lang="ru-RU" altLang="ru-RU" sz="1400" dirty="0" smtClean="0">
                <a:solidFill>
                  <a:schemeClr val="accent6"/>
                </a:solidFill>
              </a:rPr>
              <a:t>(до 1 х 1 мм)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dirty="0" smtClean="0"/>
              <a:t>Ориентирование инструмента традиционными методами (обратная засечка, ориентирование по углу и пр.)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dirty="0" smtClean="0"/>
              <a:t>Взаимное ориентирование облаков точек с разных станций установки тахеометра на борту инструмента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dirty="0" smtClean="0"/>
              <a:t>Высокая степень защищенности для работы в сложных условиях (</a:t>
            </a:r>
            <a:r>
              <a:rPr lang="en-US" altLang="ru-RU" sz="1400" dirty="0" smtClean="0">
                <a:solidFill>
                  <a:schemeClr val="accent6"/>
                </a:solidFill>
              </a:rPr>
              <a:t>IP65</a:t>
            </a:r>
            <a:r>
              <a:rPr lang="en-US" altLang="ru-RU" sz="1400" dirty="0" smtClean="0"/>
              <a:t>)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dirty="0" smtClean="0"/>
              <a:t>Время работы от одной внутренней батареи </a:t>
            </a:r>
            <a:r>
              <a:rPr lang="ru-RU" altLang="ru-RU" sz="1400" dirty="0" smtClean="0">
                <a:solidFill>
                  <a:schemeClr val="accent6"/>
                </a:solidFill>
              </a:rPr>
              <a:t>до 9 часов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sz="1600" dirty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dirty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dirty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</p:txBody>
      </p:sp>
      <p:pic>
        <p:nvPicPr>
          <p:cNvPr id="7" name="Picture 2" descr="C:\Users\osri\Desktop\Images Product FINAL\Product images\MS60\MS60_FRONT_300DPI_RGB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" b="15592"/>
          <a:stretch/>
        </p:blipFill>
        <p:spPr bwMode="auto">
          <a:xfrm>
            <a:off x="5367018" y="1171048"/>
            <a:ext cx="3757548" cy="463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63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568952" cy="4752528"/>
          </a:xfrm>
        </p:spPr>
        <p:txBody>
          <a:bodyPr/>
          <a:lstStyle/>
          <a:p>
            <a:pPr marL="0" indent="0">
              <a:buClr>
                <a:schemeClr val="tx2"/>
              </a:buClr>
              <a:defRPr/>
            </a:pPr>
            <a:r>
              <a:rPr lang="ru-RU" altLang="ru-RU" sz="1600" dirty="0" smtClean="0">
                <a:solidFill>
                  <a:srgbClr val="00B050"/>
                </a:solidFill>
              </a:rPr>
              <a:t>ПО </a:t>
            </a:r>
            <a:r>
              <a:rPr lang="en-US" altLang="ru-RU" sz="1600" dirty="0" smtClean="0">
                <a:solidFill>
                  <a:srgbClr val="00B050"/>
                </a:solidFill>
              </a:rPr>
              <a:t>Leica Captivate </a:t>
            </a:r>
            <a:r>
              <a:rPr lang="ru-RU" altLang="ru-RU" sz="1600" dirty="0" smtClean="0">
                <a:solidFill>
                  <a:srgbClr val="00B050"/>
                </a:solidFill>
              </a:rPr>
              <a:t>на русском языке</a:t>
            </a:r>
            <a:endParaRPr lang="en-US" altLang="ru-RU" sz="1600" dirty="0" smtClean="0">
              <a:solidFill>
                <a:srgbClr val="00B050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dirty="0" smtClean="0"/>
              <a:t>Работа с помощью сенсорного дисплея тахеометра стилусом или пальцами рук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400" dirty="0" smtClean="0"/>
              <a:t>Подсветка клавиш и дисплея инструмента</a:t>
            </a:r>
            <a:endParaRPr lang="ru-RU" altLang="ru-RU" sz="140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dirty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dirty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6892895" cy="368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67544" y="368553"/>
            <a:ext cx="8097838" cy="540167"/>
          </a:xfrm>
        </p:spPr>
        <p:txBody>
          <a:bodyPr/>
          <a:lstStyle/>
          <a:p>
            <a:r>
              <a:rPr lang="ru-RU" altLang="ru-RU" sz="2000" dirty="0" smtClean="0"/>
              <a:t>Полевое программное обеспечение  </a:t>
            </a:r>
            <a:r>
              <a:rPr lang="en-US" altLang="ru-RU" dirty="0" smtClean="0"/>
              <a:t/>
            </a:r>
            <a:br>
              <a:rPr lang="en-US" altLang="ru-RU" dirty="0" smtClean="0"/>
            </a:br>
            <a:endParaRPr lang="ru-RU" altLang="ru-RU" dirty="0" smtClean="0">
              <a:solidFill>
                <a:schemeClr val="bg2"/>
              </a:solidFill>
            </a:endParaRPr>
          </a:p>
        </p:txBody>
      </p:sp>
      <p:pic>
        <p:nvPicPr>
          <p:cNvPr id="9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74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368553"/>
            <a:ext cx="8097838" cy="900112"/>
          </a:xfrm>
        </p:spPr>
        <p:txBody>
          <a:bodyPr/>
          <a:lstStyle/>
          <a:p>
            <a:r>
              <a:rPr lang="ru-RU" altLang="ru-RU" sz="2000" dirty="0" smtClean="0"/>
              <a:t>Полевое программное обеспечение  </a:t>
            </a:r>
            <a:r>
              <a:rPr lang="en-US" altLang="ru-RU" dirty="0" smtClean="0"/>
              <a:t/>
            </a:r>
            <a:br>
              <a:rPr lang="en-US" altLang="ru-RU" dirty="0" smtClean="0"/>
            </a:br>
            <a:endParaRPr lang="ru-RU" altLang="ru-RU" dirty="0" smtClean="0">
              <a:solidFill>
                <a:schemeClr val="bg2"/>
              </a:solidFill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568952" cy="4752528"/>
          </a:xfrm>
        </p:spPr>
        <p:txBody>
          <a:bodyPr/>
          <a:lstStyle/>
          <a:p>
            <a:pPr marL="0" indent="0">
              <a:buClr>
                <a:schemeClr val="tx2"/>
              </a:buClr>
              <a:defRPr/>
            </a:pPr>
            <a:r>
              <a:rPr lang="ru-RU" altLang="ru-RU" sz="1600" dirty="0" smtClean="0">
                <a:solidFill>
                  <a:srgbClr val="00B050"/>
                </a:solidFill>
              </a:rPr>
              <a:t>ПО </a:t>
            </a:r>
            <a:r>
              <a:rPr lang="en-US" altLang="ru-RU" sz="1600" dirty="0" smtClean="0">
                <a:solidFill>
                  <a:srgbClr val="00B050"/>
                </a:solidFill>
              </a:rPr>
              <a:t>Leica Captivate </a:t>
            </a:r>
            <a:r>
              <a:rPr lang="ru-RU" altLang="ru-RU" sz="1600" dirty="0" smtClean="0">
                <a:solidFill>
                  <a:srgbClr val="00B050"/>
                </a:solidFill>
              </a:rPr>
              <a:t>на русском языке</a:t>
            </a:r>
            <a:endParaRPr lang="en-US" altLang="ru-RU" sz="1600" dirty="0" smtClean="0">
              <a:solidFill>
                <a:srgbClr val="00B050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dirty="0" smtClean="0"/>
              <a:t>Работа в любой прикладной программе в 3</a:t>
            </a:r>
            <a:r>
              <a:rPr lang="en-US" altLang="ru-RU" sz="1600" dirty="0" smtClean="0"/>
              <a:t>D (</a:t>
            </a:r>
            <a:r>
              <a:rPr lang="ru-RU" altLang="ru-RU" sz="1600" dirty="0" smtClean="0"/>
              <a:t>ориентирование, съемка, сканирование и т.д.)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dirty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dirty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dirty="0" smtClean="0">
              <a:solidFill>
                <a:schemeClr val="bg2"/>
              </a:solidFill>
            </a:endParaRPr>
          </a:p>
        </p:txBody>
      </p:sp>
      <p:pic>
        <p:nvPicPr>
          <p:cNvPr id="3074" name="Picture 2" descr="C:\Users\cnik\Desktop\Murmansk\Для отчета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496" y="2348880"/>
            <a:ext cx="6107832" cy="365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35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404664"/>
            <a:ext cx="38962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ru-RU" altLang="ru-RU" sz="2000" b="1" dirty="0">
                <a:solidFill>
                  <a:schemeClr val="accent6"/>
                </a:solidFill>
              </a:rPr>
              <a:t>Вычисление объема выемки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1412776"/>
            <a:ext cx="75316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Для решения задачи была выбрана выемка с 44 по 48 </a:t>
            </a:r>
            <a:r>
              <a:rPr lang="ru-RU" sz="1600" b="1" dirty="0" smtClean="0"/>
              <a:t>пикет</a:t>
            </a:r>
            <a:r>
              <a:rPr lang="ru-RU" sz="1600" b="1" dirty="0"/>
              <a:t>ы</a:t>
            </a:r>
            <a:r>
              <a:rPr lang="ru-RU" sz="1600" b="1" dirty="0" smtClean="0"/>
              <a:t>,</a:t>
            </a:r>
            <a:endParaRPr lang="ru-RU" sz="1600" b="1" dirty="0" smtClean="0"/>
          </a:p>
          <a:p>
            <a:r>
              <a:rPr lang="ru-RU" sz="1600" b="1" dirty="0"/>
              <a:t>н</a:t>
            </a:r>
            <a:r>
              <a:rPr lang="ru-RU" sz="1600" b="1" dirty="0" smtClean="0"/>
              <a:t>а которой были выполнены съемка </a:t>
            </a:r>
            <a:r>
              <a:rPr lang="ru-RU" sz="1600" b="1" dirty="0" smtClean="0"/>
              <a:t>и подсчет </a:t>
            </a:r>
            <a:r>
              <a:rPr lang="ru-RU" sz="1600" b="1" dirty="0" smtClean="0"/>
              <a:t>объемов.</a:t>
            </a:r>
            <a:endParaRPr lang="ru-RU" sz="1600" b="1" dirty="0" smtClean="0"/>
          </a:p>
          <a:p>
            <a:endParaRPr lang="ru-RU" sz="1600" b="1" dirty="0"/>
          </a:p>
          <a:p>
            <a:r>
              <a:rPr lang="ru-RU" sz="1600" b="1" dirty="0" smtClean="0"/>
              <a:t>Сканирование выполнялось с двух станций и заняло </a:t>
            </a:r>
            <a:r>
              <a:rPr lang="ru-RU" sz="1600" b="1" dirty="0" smtClean="0">
                <a:solidFill>
                  <a:schemeClr val="accent6"/>
                </a:solidFill>
              </a:rPr>
              <a:t>14 и 8 минут.</a:t>
            </a:r>
          </a:p>
          <a:p>
            <a:endParaRPr lang="ru-RU" sz="1600" b="1" dirty="0"/>
          </a:p>
          <a:p>
            <a:r>
              <a:rPr lang="ru-RU" sz="1600" b="1" dirty="0" smtClean="0"/>
              <a:t>Сетка сканирования на расстоянии </a:t>
            </a:r>
            <a:r>
              <a:rPr lang="ru-RU" sz="1600" b="1" dirty="0" smtClean="0">
                <a:solidFill>
                  <a:schemeClr val="accent6"/>
                </a:solidFill>
              </a:rPr>
              <a:t>60 метров </a:t>
            </a:r>
            <a:r>
              <a:rPr lang="ru-RU" sz="1600" b="1" dirty="0" smtClean="0"/>
              <a:t>была задана </a:t>
            </a:r>
            <a:r>
              <a:rPr lang="ru-RU" sz="1600" b="1" dirty="0" smtClean="0">
                <a:solidFill>
                  <a:schemeClr val="accent6"/>
                </a:solidFill>
              </a:rPr>
              <a:t>0.3 на 0.3 м </a:t>
            </a:r>
            <a:endParaRPr lang="ru-RU" sz="1600" b="1" dirty="0">
              <a:solidFill>
                <a:schemeClr val="accent6"/>
              </a:solidFill>
            </a:endParaRPr>
          </a:p>
        </p:txBody>
      </p:sp>
      <p:pic>
        <p:nvPicPr>
          <p:cNvPr id="4098" name="Picture 2" descr="C:\Users\cnik\Desktop\Murmansk\Для отчета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192760"/>
            <a:ext cx="6089352" cy="332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56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404664"/>
            <a:ext cx="38962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ru-RU" altLang="ru-RU" sz="2000" b="1" dirty="0">
                <a:solidFill>
                  <a:schemeClr val="accent6"/>
                </a:solidFill>
              </a:rPr>
              <a:t>Вычисление объема </a:t>
            </a:r>
            <a:r>
              <a:rPr lang="ru-RU" altLang="ru-RU" sz="2000" b="1" dirty="0" smtClean="0">
                <a:solidFill>
                  <a:schemeClr val="accent6"/>
                </a:solidFill>
              </a:rPr>
              <a:t>выемки</a:t>
            </a:r>
          </a:p>
          <a:p>
            <a:pPr>
              <a:buClr>
                <a:schemeClr val="tx2"/>
              </a:buClr>
              <a:defRPr/>
            </a:pPr>
            <a:r>
              <a:rPr lang="ru-RU" altLang="ru-RU" sz="2000" b="1" dirty="0" smtClean="0">
                <a:solidFill>
                  <a:schemeClr val="accent6"/>
                </a:solidFill>
              </a:rPr>
              <a:t>Результаты</a:t>
            </a:r>
            <a:endParaRPr lang="ru-RU" altLang="ru-RU" sz="2000" b="1" dirty="0">
              <a:solidFill>
                <a:schemeClr val="accent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1441227"/>
            <a:ext cx="354602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 smtClean="0"/>
          </a:p>
          <a:p>
            <a:r>
              <a:rPr lang="ru-RU" sz="1400" b="1" dirty="0" smtClean="0"/>
              <a:t>По результатам сканирования было получено 150 000 точек.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sz="1400" b="1" dirty="0" smtClean="0"/>
              <a:t>Облака точек были переданы в знакомую маркшейдерам </a:t>
            </a:r>
            <a:r>
              <a:rPr lang="en-GB" sz="1400" b="1" dirty="0" smtClean="0"/>
              <a:t>CAD </a:t>
            </a:r>
            <a:r>
              <a:rPr lang="ru-RU" sz="1400" b="1" dirty="0" smtClean="0"/>
              <a:t>среду, </a:t>
            </a:r>
          </a:p>
          <a:p>
            <a:r>
              <a:rPr lang="ru-RU" sz="1400" b="1" dirty="0" smtClean="0"/>
              <a:t>где была построена более  подробная триангуляционная модель.</a:t>
            </a:r>
            <a:endParaRPr lang="ru-RU" sz="1400" b="1" dirty="0"/>
          </a:p>
        </p:txBody>
      </p:sp>
      <p:pic>
        <p:nvPicPr>
          <p:cNvPr id="5122" name="Picture 2" descr="C:\Users\cnik\Desktop\Murmansk\Для отчета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59"/>
            <a:ext cx="2880320" cy="1617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3" name="Picture 3" descr="C:\Users\cnik\Desktop\Murmansk\Для отчета\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9" y="3068960"/>
            <a:ext cx="2941951" cy="16927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9" name="TextBox 8"/>
          <p:cNvSpPr txBox="1"/>
          <p:nvPr/>
        </p:nvSpPr>
        <p:spPr>
          <a:xfrm>
            <a:off x="539552" y="5013176"/>
            <a:ext cx="559993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Объем выемки составил  </a:t>
            </a:r>
            <a:r>
              <a:rPr lang="ru-RU" sz="1400" b="1" dirty="0" smtClean="0">
                <a:solidFill>
                  <a:schemeClr val="accent6"/>
                </a:solidFill>
              </a:rPr>
              <a:t>68 936 </a:t>
            </a:r>
            <a:r>
              <a:rPr lang="ru-RU" sz="1400" b="1" dirty="0" smtClean="0">
                <a:solidFill>
                  <a:schemeClr val="accent6"/>
                </a:solidFill>
              </a:rPr>
              <a:t>м³ </a:t>
            </a:r>
            <a:endParaRPr lang="ru-RU" sz="1400" b="1" dirty="0" smtClean="0">
              <a:solidFill>
                <a:schemeClr val="accent6"/>
              </a:solidFill>
            </a:endParaRPr>
          </a:p>
          <a:p>
            <a:endParaRPr lang="ru-RU" sz="1400" b="1" dirty="0" smtClean="0">
              <a:solidFill>
                <a:schemeClr val="accent6"/>
              </a:solidFill>
            </a:endParaRPr>
          </a:p>
          <a:p>
            <a:r>
              <a:rPr lang="ru-RU" sz="1400" b="1" dirty="0" smtClean="0"/>
              <a:t>Разница между проектной и фактической моделью </a:t>
            </a:r>
            <a:r>
              <a:rPr lang="ru-RU" sz="1400" b="1" dirty="0" smtClean="0">
                <a:solidFill>
                  <a:schemeClr val="accent6"/>
                </a:solidFill>
              </a:rPr>
              <a:t>8 610 </a:t>
            </a:r>
            <a:r>
              <a:rPr lang="ru-RU" sz="1400" b="1" dirty="0" smtClean="0">
                <a:solidFill>
                  <a:schemeClr val="accent6"/>
                </a:solidFill>
              </a:rPr>
              <a:t>м³ </a:t>
            </a:r>
            <a:endParaRPr lang="ru-RU" sz="1400" b="1" dirty="0" smtClean="0">
              <a:solidFill>
                <a:schemeClr val="accent6"/>
              </a:solidFill>
            </a:endParaRPr>
          </a:p>
          <a:p>
            <a:r>
              <a:rPr lang="ru-RU" sz="1400" b="1" dirty="0" smtClean="0"/>
              <a:t>(необходимо выработать </a:t>
            </a:r>
            <a:r>
              <a:rPr lang="ru-RU" sz="1400" b="1" dirty="0" smtClean="0">
                <a:solidFill>
                  <a:schemeClr val="accent6"/>
                </a:solidFill>
              </a:rPr>
              <a:t>11 514 </a:t>
            </a:r>
            <a:r>
              <a:rPr lang="ru-RU" sz="1400" b="1" dirty="0" smtClean="0">
                <a:solidFill>
                  <a:schemeClr val="accent6"/>
                </a:solidFill>
              </a:rPr>
              <a:t>м³ </a:t>
            </a:r>
            <a:r>
              <a:rPr lang="ru-RU" sz="1400" b="1" dirty="0" smtClean="0"/>
              <a:t>и досыпать </a:t>
            </a:r>
            <a:r>
              <a:rPr lang="ru-RU" sz="1400" b="1" dirty="0" smtClean="0">
                <a:solidFill>
                  <a:schemeClr val="accent6"/>
                </a:solidFill>
              </a:rPr>
              <a:t>2 904 </a:t>
            </a:r>
            <a:r>
              <a:rPr lang="ru-RU" sz="1400" b="1" dirty="0" smtClean="0">
                <a:solidFill>
                  <a:schemeClr val="accent6"/>
                </a:solidFill>
              </a:rPr>
              <a:t>м³</a:t>
            </a:r>
            <a:r>
              <a:rPr lang="ru-RU" sz="1400" b="1" dirty="0" smtClean="0"/>
              <a:t>).</a:t>
            </a:r>
            <a:endParaRPr lang="ru-RU" sz="1400" b="1" dirty="0" smtClean="0"/>
          </a:p>
          <a:p>
            <a:endParaRPr lang="ru-RU" sz="1400" b="1" dirty="0"/>
          </a:p>
          <a:p>
            <a:r>
              <a:rPr lang="ru-RU" sz="1400" b="1" dirty="0" smtClean="0"/>
              <a:t>По данному участку было закрыто </a:t>
            </a:r>
            <a:r>
              <a:rPr lang="ru-RU" sz="1400" b="1" dirty="0" smtClean="0">
                <a:solidFill>
                  <a:schemeClr val="accent6"/>
                </a:solidFill>
              </a:rPr>
              <a:t>11 </a:t>
            </a:r>
            <a:r>
              <a:rPr lang="ru-RU" sz="1400" b="1" dirty="0" smtClean="0">
                <a:solidFill>
                  <a:schemeClr val="accent6"/>
                </a:solidFill>
              </a:rPr>
              <a:t>200м³    </a:t>
            </a:r>
            <a:endParaRPr lang="ru-RU" sz="14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43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404664"/>
            <a:ext cx="38962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ru-RU" altLang="ru-RU" sz="2000" b="1" dirty="0">
                <a:solidFill>
                  <a:schemeClr val="accent6"/>
                </a:solidFill>
              </a:rPr>
              <a:t>Вычисление объема </a:t>
            </a:r>
            <a:r>
              <a:rPr lang="ru-RU" altLang="ru-RU" sz="2000" b="1" dirty="0" smtClean="0">
                <a:solidFill>
                  <a:schemeClr val="accent6"/>
                </a:solidFill>
              </a:rPr>
              <a:t>выемки</a:t>
            </a:r>
          </a:p>
          <a:p>
            <a:pPr>
              <a:buClr>
                <a:schemeClr val="tx2"/>
              </a:buClr>
              <a:defRPr/>
            </a:pPr>
            <a:r>
              <a:rPr lang="ru-RU" altLang="ru-RU" sz="2000" b="1" dirty="0" smtClean="0">
                <a:solidFill>
                  <a:schemeClr val="accent6"/>
                </a:solidFill>
              </a:rPr>
              <a:t>Результаты</a:t>
            </a:r>
            <a:endParaRPr lang="ru-RU" altLang="ru-RU" sz="2000" b="1" dirty="0">
              <a:solidFill>
                <a:schemeClr val="accent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853" y="1412776"/>
            <a:ext cx="478221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Использование </a:t>
            </a:r>
            <a:r>
              <a:rPr lang="en-GB" sz="1400" dirty="0" smtClean="0"/>
              <a:t>MS60 </a:t>
            </a:r>
            <a:r>
              <a:rPr lang="ru-RU" sz="1400" dirty="0" smtClean="0"/>
              <a:t>для данного типа задач позволит </a:t>
            </a:r>
            <a:r>
              <a:rPr lang="ru-RU" sz="1400" dirty="0" smtClean="0">
                <a:solidFill>
                  <a:schemeClr val="accent6"/>
                </a:solidFill>
              </a:rPr>
              <a:t>в несколько раз увеличить скорость</a:t>
            </a:r>
            <a:r>
              <a:rPr lang="ru-RU" sz="1400" dirty="0" smtClean="0"/>
              <a:t> исполнительной съемки насыпей и выемок.</a:t>
            </a:r>
          </a:p>
          <a:p>
            <a:r>
              <a:rPr lang="ru-RU" sz="1400" dirty="0" smtClean="0"/>
              <a:t> </a:t>
            </a:r>
          </a:p>
          <a:p>
            <a:r>
              <a:rPr lang="ru-RU" sz="1400" dirty="0" smtClean="0"/>
              <a:t>Как следствие – </a:t>
            </a:r>
            <a:r>
              <a:rPr lang="ru-RU" sz="1400" dirty="0" smtClean="0">
                <a:solidFill>
                  <a:schemeClr val="accent6"/>
                </a:solidFill>
              </a:rPr>
              <a:t>уменьшение затрат</a:t>
            </a:r>
            <a:r>
              <a:rPr lang="ru-RU" sz="1400" dirty="0" smtClean="0"/>
              <a:t>.</a:t>
            </a:r>
          </a:p>
          <a:p>
            <a:endParaRPr lang="ru-RU" sz="1400" dirty="0" smtClean="0"/>
          </a:p>
          <a:p>
            <a:endParaRPr lang="ru-RU" sz="1400" dirty="0"/>
          </a:p>
          <a:p>
            <a:r>
              <a:rPr lang="ru-RU" sz="1400" dirty="0" smtClean="0"/>
              <a:t>Возможность работы с </a:t>
            </a:r>
            <a:r>
              <a:rPr lang="ru-RU" sz="1400" dirty="0" smtClean="0">
                <a:solidFill>
                  <a:schemeClr val="accent6"/>
                </a:solidFill>
              </a:rPr>
              <a:t>проектными данными </a:t>
            </a:r>
            <a:r>
              <a:rPr lang="ru-RU" sz="1400" dirty="0" smtClean="0"/>
              <a:t>формата </a:t>
            </a:r>
            <a:r>
              <a:rPr lang="en-GB" sz="1400" dirty="0"/>
              <a:t>.</a:t>
            </a:r>
            <a:r>
              <a:rPr lang="en-GB" sz="1400" dirty="0" smtClean="0"/>
              <a:t>xml </a:t>
            </a:r>
            <a:r>
              <a:rPr lang="ru-RU" sz="1400" dirty="0" smtClean="0"/>
              <a:t>прямо в поле.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Подсчет объемов по результатам </a:t>
            </a:r>
            <a:r>
              <a:rPr lang="ru-RU" sz="1400" dirty="0" smtClean="0">
                <a:solidFill>
                  <a:schemeClr val="accent6"/>
                </a:solidFill>
              </a:rPr>
              <a:t>самого подробного  метода съемок</a:t>
            </a:r>
            <a:r>
              <a:rPr lang="ru-RU" sz="1400" dirty="0" smtClean="0"/>
              <a:t>, нет необходимости возвращаться в поле и производить досъемку.     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Благодаря отображению всех полученных данных </a:t>
            </a:r>
            <a:r>
              <a:rPr lang="ru-RU" sz="1400" dirty="0" smtClean="0">
                <a:solidFill>
                  <a:schemeClr val="accent6"/>
                </a:solidFill>
              </a:rPr>
              <a:t>минимизируются ошибки </a:t>
            </a:r>
            <a:r>
              <a:rPr lang="ru-RU" sz="1400" dirty="0" smtClean="0"/>
              <a:t>и становится возможным </a:t>
            </a:r>
            <a:r>
              <a:rPr lang="ru-RU" sz="1400" dirty="0" smtClean="0">
                <a:solidFill>
                  <a:schemeClr val="accent6"/>
                </a:solidFill>
              </a:rPr>
              <a:t>контроль съемки на объекте работ</a:t>
            </a:r>
            <a:r>
              <a:rPr lang="ru-RU" sz="1400" dirty="0" smtClean="0"/>
              <a:t>. </a:t>
            </a:r>
          </a:p>
          <a:p>
            <a:endParaRPr lang="ru-RU" sz="1400" dirty="0"/>
          </a:p>
        </p:txBody>
      </p:sp>
      <p:pic>
        <p:nvPicPr>
          <p:cNvPr id="6146" name="Picture 2" descr="C:\Users\cnik\Desktop\Murmansk\Для отчета\1331881341225d28e804cecf8fe63682f6c083021c_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064760"/>
            <a:ext cx="1049833" cy="787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cnik\Desktop\Murmansk\Для отчета\Untitled-12-12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686" y="2564904"/>
            <a:ext cx="777554" cy="77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cnik\Desktop\Murmansk\Для отчета\TS16 Vol 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177" y="3717032"/>
            <a:ext cx="1367047" cy="102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E:\Deskop\Business trip\ОмНоИр\Презентация для Газпрома (Омский НПЗ)\MS60 Vol 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841" y="3717032"/>
            <a:ext cx="1522639" cy="102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трелка вправо 6"/>
          <p:cNvSpPr/>
          <p:nvPr/>
        </p:nvSpPr>
        <p:spPr bwMode="auto">
          <a:xfrm>
            <a:off x="6643078" y="4005064"/>
            <a:ext cx="665226" cy="511688"/>
          </a:xfrm>
          <a:prstGeom prst="rightArrow">
            <a:avLst/>
          </a:prstGeom>
          <a:solidFill>
            <a:srgbClr val="92D05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153" name="Picture 9" descr="C:\Users\cnik\Desktop\Murmansk\Для отчета\galochka-check_128x12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174" y="5085184"/>
            <a:ext cx="954138" cy="95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cnik\Desktop\Murmansk\Для отчета\no-translate-detected_318-5657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505" y="1712962"/>
            <a:ext cx="851942" cy="85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55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398" y="404664"/>
            <a:ext cx="63258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ru-RU" altLang="ru-RU" sz="2000" b="1" dirty="0">
                <a:solidFill>
                  <a:schemeClr val="accent6"/>
                </a:solidFill>
              </a:rPr>
              <a:t>Поиск участков отклонения работ от проекта</a:t>
            </a:r>
          </a:p>
        </p:txBody>
      </p:sp>
      <p:pic>
        <p:nvPicPr>
          <p:cNvPr id="4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80762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08104" y="1340768"/>
            <a:ext cx="34563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От маркшейдеров была получена проектная модель разрабатываемого участка. </a:t>
            </a:r>
            <a:endParaRPr lang="ru-RU" sz="1400" dirty="0"/>
          </a:p>
        </p:txBody>
      </p:sp>
      <p:pic>
        <p:nvPicPr>
          <p:cNvPr id="7170" name="Picture 2" descr="C:\Users\cnik\Desktop\Murmansk\Для отчета\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35" y="1124744"/>
            <a:ext cx="3664881" cy="790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cnik\Desktop\Murmansk\Для отчета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14109"/>
            <a:ext cx="2686393" cy="12241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cnik\Desktop\Murmansk\Для отчета\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834" y="2276872"/>
            <a:ext cx="1695450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4446" y="4131077"/>
            <a:ext cx="37335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Цифровая модель местности была напрямую загружена в прибор без искажений и совмещена с данными сканирования. </a:t>
            </a:r>
            <a:endParaRPr lang="ru-RU" sz="1400" dirty="0"/>
          </a:p>
        </p:txBody>
      </p:sp>
      <p:pic>
        <p:nvPicPr>
          <p:cNvPr id="7173" name="Picture 5" descr="C:\Users\cnik\Desktop\Murmansk\Для отчета\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46939"/>
            <a:ext cx="4177547" cy="250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38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398" y="404664"/>
            <a:ext cx="63258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ru-RU" altLang="ru-RU" sz="2000" b="1" dirty="0">
                <a:solidFill>
                  <a:schemeClr val="accent6"/>
                </a:solidFill>
              </a:rPr>
              <a:t>Поиск участков отклонения работ от </a:t>
            </a:r>
            <a:r>
              <a:rPr lang="ru-RU" altLang="ru-RU" sz="2000" b="1" dirty="0" smtClean="0">
                <a:solidFill>
                  <a:schemeClr val="accent6"/>
                </a:solidFill>
              </a:rPr>
              <a:t>проекта</a:t>
            </a:r>
          </a:p>
        </p:txBody>
      </p:sp>
      <p:pic>
        <p:nvPicPr>
          <p:cNvPr id="3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80762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7194" y="980728"/>
            <a:ext cx="692171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Так как у нас были проектные данные участка и результаты его сканирование, то стало возможным прямо на борту прибора найти линию ,,нулевых работ,, и указать проблемные участки. </a:t>
            </a:r>
          </a:p>
          <a:p>
            <a:endParaRPr lang="ru-RU" sz="1400" dirty="0" smtClean="0"/>
          </a:p>
          <a:p>
            <a:r>
              <a:rPr lang="ru-RU" sz="1400" dirty="0" smtClean="0"/>
              <a:t>Программа, позволяющая сделать это – </a:t>
            </a:r>
            <a:r>
              <a:rPr lang="ru-RU" sz="1400" b="1" dirty="0" smtClean="0">
                <a:solidFill>
                  <a:schemeClr val="accent6"/>
                </a:solidFill>
              </a:rPr>
              <a:t>Проверка поверхности</a:t>
            </a:r>
            <a:r>
              <a:rPr lang="ru-RU" sz="1400" dirty="0" smtClean="0"/>
              <a:t>.     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194" name="Picture 2" descr="C:\Users\cnik\Desktop\Murmansk\Для отчета\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12" y="2337638"/>
            <a:ext cx="2700975" cy="162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91724" y="2492896"/>
            <a:ext cx="409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Полностью настраиваемая цветовая шкала для удобной визуализации результатов. </a:t>
            </a:r>
            <a:endParaRPr lang="ru-RU" sz="1400" dirty="0"/>
          </a:p>
        </p:txBody>
      </p:sp>
      <p:pic>
        <p:nvPicPr>
          <p:cNvPr id="8195" name="Picture 3" descr="C:\Users\cnik\Desktop\Murmansk\Для отчета\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84984"/>
            <a:ext cx="3328539" cy="183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0952" y="4205406"/>
            <a:ext cx="35283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Программа позволяет в реальном времени указывать проблемные участки работ.</a:t>
            </a:r>
          </a:p>
          <a:p>
            <a:r>
              <a:rPr lang="ru-RU" sz="1400" dirty="0" smtClean="0"/>
              <a:t> </a:t>
            </a:r>
          </a:p>
          <a:p>
            <a:r>
              <a:rPr lang="ru-RU" sz="1400" dirty="0" smtClean="0"/>
              <a:t>Возможность поиска зон как на схеме, так и через камеру прибора из-за отображения  результатов поверх изображения камеры. 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355976" y="5373216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Лишь </a:t>
            </a:r>
            <a:r>
              <a:rPr lang="ru-RU" sz="1400" b="1" dirty="0" smtClean="0">
                <a:solidFill>
                  <a:schemeClr val="accent6"/>
                </a:solidFill>
              </a:rPr>
              <a:t>40 %</a:t>
            </a:r>
            <a:r>
              <a:rPr lang="ru-RU" sz="1400" dirty="0" smtClean="0"/>
              <a:t> от всей выемки попадает в допуск +/- </a:t>
            </a:r>
            <a:r>
              <a:rPr lang="en-US" sz="1400" dirty="0" smtClean="0"/>
              <a:t>0,5 </a:t>
            </a:r>
            <a:r>
              <a:rPr lang="ru-RU" sz="1400" dirty="0" smtClean="0"/>
              <a:t>м после проведения БВР.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3630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398" y="404664"/>
            <a:ext cx="63258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ru-RU" altLang="ru-RU" sz="2000" b="1" dirty="0">
                <a:solidFill>
                  <a:schemeClr val="accent6"/>
                </a:solidFill>
              </a:rPr>
              <a:t>Поиск участков отклонения работ от </a:t>
            </a:r>
            <a:r>
              <a:rPr lang="ru-RU" altLang="ru-RU" sz="2000" b="1" dirty="0" smtClean="0">
                <a:solidFill>
                  <a:schemeClr val="accent6"/>
                </a:solidFill>
              </a:rPr>
              <a:t>проекта</a:t>
            </a:r>
          </a:p>
          <a:p>
            <a:pPr>
              <a:buClr>
                <a:schemeClr val="tx2"/>
              </a:buClr>
              <a:defRPr/>
            </a:pPr>
            <a:endParaRPr lang="ru-RU" altLang="ru-RU" sz="2000" b="1" dirty="0" smtClean="0">
              <a:solidFill>
                <a:schemeClr val="accent6"/>
              </a:solidFill>
            </a:endParaRPr>
          </a:p>
        </p:txBody>
      </p:sp>
      <p:pic>
        <p:nvPicPr>
          <p:cNvPr id="3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80762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1196752"/>
            <a:ext cx="84726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Другая программа для оптимизации полевых работ – </a:t>
            </a:r>
            <a:r>
              <a:rPr lang="ru-RU" sz="1400" b="1" dirty="0" smtClean="0">
                <a:solidFill>
                  <a:schemeClr val="accent6"/>
                </a:solidFill>
              </a:rPr>
              <a:t>Вынос ЦМР. </a:t>
            </a:r>
          </a:p>
          <a:p>
            <a:endParaRPr lang="ru-RU" sz="1400" b="1" dirty="0" smtClean="0">
              <a:solidFill>
                <a:schemeClr val="accent6"/>
              </a:solidFill>
            </a:endParaRPr>
          </a:p>
          <a:p>
            <a:r>
              <a:rPr lang="ru-RU" sz="1400" dirty="0" smtClean="0"/>
              <a:t>Так как на производстве все работы связаны с проектной поверхностью, хорошим решением будет работа с ней прямо в поле. </a:t>
            </a:r>
          </a:p>
          <a:p>
            <a:endParaRPr lang="ru-RU" sz="1400" dirty="0"/>
          </a:p>
          <a:p>
            <a:r>
              <a:rPr lang="ru-RU" sz="1400" dirty="0" smtClean="0"/>
              <a:t>Работа с данным приложением возможна как на </a:t>
            </a:r>
            <a:r>
              <a:rPr lang="ru-RU" sz="1400" b="1" dirty="0" smtClean="0">
                <a:solidFill>
                  <a:srgbClr val="92D050"/>
                </a:solidFill>
              </a:rPr>
              <a:t>инженерных тахеометрах</a:t>
            </a:r>
            <a:r>
              <a:rPr lang="ru-RU" sz="1400" dirty="0" smtClean="0"/>
              <a:t>, так и с использованием </a:t>
            </a:r>
            <a:r>
              <a:rPr lang="ru-RU" sz="1400" b="1" dirty="0" smtClean="0">
                <a:solidFill>
                  <a:srgbClr val="92D050"/>
                </a:solidFill>
              </a:rPr>
              <a:t>спутникового оборудования</a:t>
            </a:r>
            <a:r>
              <a:rPr lang="ru-RU" sz="1400" dirty="0">
                <a:solidFill>
                  <a:srgbClr val="92D050"/>
                </a:solidFill>
              </a:rPr>
              <a:t> </a:t>
            </a:r>
            <a:r>
              <a:rPr lang="ru-RU" sz="1400" dirty="0" smtClean="0"/>
              <a:t>из-за единства полевого ПО. </a:t>
            </a:r>
          </a:p>
        </p:txBody>
      </p:sp>
      <p:pic>
        <p:nvPicPr>
          <p:cNvPr id="9218" name="Picture 2" descr="C:\Users\cnik\Desktop\Murmansk\Для отчета\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40968"/>
            <a:ext cx="4722143" cy="284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08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80762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2398" y="404664"/>
            <a:ext cx="63258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ru-RU" altLang="ru-RU" sz="2000" b="1" dirty="0">
                <a:solidFill>
                  <a:schemeClr val="accent6"/>
                </a:solidFill>
              </a:rPr>
              <a:t>Поиск участков отклонения работ от </a:t>
            </a:r>
            <a:r>
              <a:rPr lang="ru-RU" altLang="ru-RU" sz="2000" b="1" dirty="0" smtClean="0">
                <a:solidFill>
                  <a:schemeClr val="accent6"/>
                </a:solidFill>
              </a:rPr>
              <a:t>проекта</a:t>
            </a:r>
          </a:p>
          <a:p>
            <a:pPr>
              <a:buClr>
                <a:schemeClr val="tx2"/>
              </a:buClr>
              <a:defRPr/>
            </a:pPr>
            <a:r>
              <a:rPr lang="ru-RU" altLang="ru-RU" sz="2000" b="1" dirty="0">
                <a:solidFill>
                  <a:schemeClr val="accent6"/>
                </a:solidFill>
              </a:rPr>
              <a:t>Результаты</a:t>
            </a:r>
          </a:p>
          <a:p>
            <a:pPr>
              <a:buClr>
                <a:schemeClr val="tx2"/>
              </a:buClr>
              <a:defRPr/>
            </a:pPr>
            <a:endParaRPr lang="ru-RU" altLang="ru-RU" sz="2000" b="1" dirty="0" smtClean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905" y="1628798"/>
            <a:ext cx="372648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Проверка поверхности прямо в поле </a:t>
            </a:r>
            <a:r>
              <a:rPr lang="ru-RU" sz="1400" dirty="0" smtClean="0">
                <a:solidFill>
                  <a:schemeClr val="accent6"/>
                </a:solidFill>
              </a:rPr>
              <a:t>позволит ускорить рабочий </a:t>
            </a:r>
            <a:r>
              <a:rPr lang="ru-RU" sz="1400" dirty="0" smtClean="0"/>
              <a:t>процесс из-за отсутствия необходимости возврата в офис для камеральной обработки и сравнения измерений с проектом.</a:t>
            </a:r>
          </a:p>
          <a:p>
            <a:endParaRPr lang="ru-RU" sz="1400" dirty="0"/>
          </a:p>
          <a:p>
            <a:r>
              <a:rPr lang="ru-RU" sz="1400" dirty="0" smtClean="0"/>
              <a:t>Вынос в натуру проблемных зон </a:t>
            </a:r>
            <a:r>
              <a:rPr lang="ru-RU" sz="1400" dirty="0" smtClean="0">
                <a:solidFill>
                  <a:schemeClr val="accent6"/>
                </a:solidFill>
              </a:rPr>
              <a:t>сразу после вычисления</a:t>
            </a:r>
            <a:r>
              <a:rPr lang="ru-RU" sz="1400" dirty="0" smtClean="0"/>
              <a:t> результатов сравнения – ещё один большой плюс.  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r>
              <a:rPr lang="ru-RU" sz="1400" dirty="0" smtClean="0"/>
              <a:t>Как результат – </a:t>
            </a:r>
            <a:r>
              <a:rPr lang="ru-RU" sz="1400" dirty="0" smtClean="0">
                <a:solidFill>
                  <a:schemeClr val="accent6"/>
                </a:solidFill>
              </a:rPr>
              <a:t>экономия ресурсов</a:t>
            </a:r>
            <a:r>
              <a:rPr lang="ru-RU" sz="1400" dirty="0" smtClean="0"/>
              <a:t>.</a:t>
            </a:r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/>
          </a:p>
          <a:p>
            <a:r>
              <a:rPr lang="ru-RU" sz="1400" dirty="0" smtClean="0"/>
              <a:t>Внедрение прибора в уже отлаженный алгоритм работы позволит почти сразу ощутить все плюсы от использования прибора.  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3140968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46" name="Picture 6" descr="C:\Users\cnik\Desktop\Murmansk\Для отчета\alarm-clock-of-circular-shape-with-old-design_318-4725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042" y="1700806"/>
            <a:ext cx="792090" cy="79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cnik\Desktop\Murmansk\Для отчета\alarm-clock-of-circular-shape-with-old-design_318-4725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843644"/>
            <a:ext cx="801380" cy="80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C:\Users\cnik\Desktop\Murmansk\Для отчета\no-translate-detected_318-5657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838178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86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69530"/>
            <a:ext cx="64087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ru-RU" altLang="ru-RU" sz="2000" b="1" dirty="0">
                <a:solidFill>
                  <a:schemeClr val="accent6"/>
                </a:solidFill>
              </a:rPr>
              <a:t>Проверка вертикальности подпорной </a:t>
            </a:r>
            <a:r>
              <a:rPr lang="ru-RU" altLang="ru-RU" sz="2000" b="1" dirty="0" smtClean="0">
                <a:solidFill>
                  <a:schemeClr val="accent6"/>
                </a:solidFill>
              </a:rPr>
              <a:t>стенки </a:t>
            </a:r>
            <a:endParaRPr lang="ru-RU" altLang="ru-RU" sz="2000" b="1" dirty="0">
              <a:solidFill>
                <a:schemeClr val="accent6"/>
              </a:solidFill>
            </a:endParaRPr>
          </a:p>
        </p:txBody>
      </p:sp>
      <p:pic>
        <p:nvPicPr>
          <p:cNvPr id="3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cnik\Desktop\Murmansk\Foto\IMG_44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28" y="1209766"/>
            <a:ext cx="3151000" cy="2363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TextBox 3"/>
          <p:cNvSpPr txBox="1"/>
          <p:nvPr/>
        </p:nvSpPr>
        <p:spPr>
          <a:xfrm>
            <a:off x="4427984" y="1268759"/>
            <a:ext cx="468052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Было проведено сканирование подпорной стенки строящейся эстакады с шагом </a:t>
            </a:r>
            <a:r>
              <a:rPr lang="ru-RU" sz="1400" dirty="0" smtClean="0">
                <a:solidFill>
                  <a:schemeClr val="accent6"/>
                </a:solidFill>
              </a:rPr>
              <a:t>0,05 х 0,05 см</a:t>
            </a:r>
            <a:r>
              <a:rPr lang="ru-RU" sz="1400" dirty="0" smtClean="0"/>
              <a:t>.</a:t>
            </a:r>
          </a:p>
          <a:p>
            <a:endParaRPr lang="ru-RU" sz="1400" dirty="0" smtClean="0"/>
          </a:p>
          <a:p>
            <a:r>
              <a:rPr lang="ru-RU" sz="1400" dirty="0" smtClean="0"/>
              <a:t>Время сканирование составило </a:t>
            </a:r>
            <a:r>
              <a:rPr lang="ru-RU" sz="1400" dirty="0" smtClean="0">
                <a:solidFill>
                  <a:schemeClr val="accent6"/>
                </a:solidFill>
              </a:rPr>
              <a:t>12 минут.</a:t>
            </a:r>
          </a:p>
          <a:p>
            <a:r>
              <a:rPr lang="ru-RU" sz="1400" dirty="0" smtClean="0"/>
              <a:t>Было получено порядка </a:t>
            </a:r>
            <a:r>
              <a:rPr lang="ru-RU" sz="1400" dirty="0" smtClean="0">
                <a:solidFill>
                  <a:schemeClr val="accent6"/>
                </a:solidFill>
              </a:rPr>
              <a:t>80 000 точек.</a:t>
            </a:r>
          </a:p>
          <a:p>
            <a:endParaRPr lang="ru-RU" sz="1400" dirty="0">
              <a:solidFill>
                <a:schemeClr val="accent6"/>
              </a:solidFill>
            </a:endParaRPr>
          </a:p>
          <a:p>
            <a:endParaRPr lang="ru-RU" sz="1400" dirty="0"/>
          </a:p>
        </p:txBody>
      </p:sp>
      <p:pic>
        <p:nvPicPr>
          <p:cNvPr id="11267" name="Picture 3" descr="C:\Users\cnik\Desktop\Murmansk\Для отчета\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917" y="3356992"/>
            <a:ext cx="3413483" cy="2216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Прямоугольник 4"/>
          <p:cNvSpPr/>
          <p:nvPr/>
        </p:nvSpPr>
        <p:spPr>
          <a:xfrm>
            <a:off x="395536" y="4203665"/>
            <a:ext cx="41764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Из-за того что стена была спроектирована под небольшим наклоном было решено построить базовую поверхность  по </a:t>
            </a:r>
            <a:r>
              <a:rPr lang="ru-RU" sz="1400" dirty="0" smtClean="0">
                <a:solidFill>
                  <a:schemeClr val="accent6"/>
                </a:solidFill>
              </a:rPr>
              <a:t>3-м наиболее достоверным точкам</a:t>
            </a:r>
            <a:r>
              <a:rPr lang="ru-RU" sz="1400" dirty="0" smtClean="0"/>
              <a:t> и все сравнения проводить с её плоскостью.</a:t>
            </a:r>
          </a:p>
        </p:txBody>
      </p:sp>
    </p:spTree>
    <p:extLst>
      <p:ext uri="{BB962C8B-B14F-4D97-AF65-F5344CB8AC3E}">
        <p14:creationId xmlns:p14="http://schemas.microsoft.com/office/powerpoint/2010/main" val="235123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cnik\Desktop\Murmansk\Для отчета\15+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723" y="932070"/>
            <a:ext cx="4572509" cy="3104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251520" y="369530"/>
            <a:ext cx="64087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ru-RU" altLang="ru-RU" sz="2000" b="1" dirty="0">
                <a:solidFill>
                  <a:schemeClr val="accent6"/>
                </a:solidFill>
              </a:rPr>
              <a:t>Проверка вертикальности подпорной </a:t>
            </a:r>
            <a:r>
              <a:rPr lang="ru-RU" altLang="ru-RU" sz="2000" b="1" dirty="0" smtClean="0">
                <a:solidFill>
                  <a:schemeClr val="accent6"/>
                </a:solidFill>
              </a:rPr>
              <a:t>стенки.</a:t>
            </a:r>
          </a:p>
          <a:p>
            <a:pPr>
              <a:buClr>
                <a:schemeClr val="tx2"/>
              </a:buClr>
              <a:defRPr/>
            </a:pPr>
            <a:r>
              <a:rPr lang="ru-RU" altLang="ru-RU" sz="2000" b="1" dirty="0">
                <a:solidFill>
                  <a:schemeClr val="accent6"/>
                </a:solidFill>
              </a:rPr>
              <a:t>Результаты</a:t>
            </a:r>
          </a:p>
          <a:p>
            <a:pPr>
              <a:buClr>
                <a:schemeClr val="tx2"/>
              </a:buClr>
              <a:defRPr/>
            </a:pPr>
            <a:r>
              <a:rPr lang="ru-RU" altLang="ru-RU" sz="2000" b="1" dirty="0" smtClean="0">
                <a:solidFill>
                  <a:schemeClr val="accent6"/>
                </a:solidFill>
              </a:rPr>
              <a:t> </a:t>
            </a:r>
            <a:endParaRPr lang="ru-RU" altLang="ru-RU" sz="2000" b="1" dirty="0">
              <a:solidFill>
                <a:schemeClr val="accent6"/>
              </a:solidFill>
            </a:endParaRPr>
          </a:p>
        </p:txBody>
      </p:sp>
      <p:pic>
        <p:nvPicPr>
          <p:cNvPr id="4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9176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42095" y="4005064"/>
            <a:ext cx="72183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               Допуск при данном этапе работ был выбран </a:t>
            </a:r>
            <a:r>
              <a:rPr lang="ru-RU" sz="1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+/- 1,5 см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ru-RU" sz="1400" dirty="0"/>
          </a:p>
          <a:p>
            <a:r>
              <a:rPr lang="ru-RU" sz="1400" dirty="0" smtClean="0"/>
              <a:t>По результатам сравнения были получены следующие значения:</a:t>
            </a:r>
          </a:p>
          <a:p>
            <a:endParaRPr lang="ru-RU" sz="1400" dirty="0" smtClean="0"/>
          </a:p>
          <a:p>
            <a:r>
              <a:rPr lang="en-GB" sz="1400" dirty="0" smtClean="0"/>
              <a:t>- </a:t>
            </a:r>
            <a:r>
              <a:rPr lang="ru-RU" sz="1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96 %</a:t>
            </a:r>
            <a:r>
              <a:rPr lang="ru-RU" sz="1400" dirty="0" smtClean="0"/>
              <a:t> точек удовлетворяют значениям допуска</a:t>
            </a:r>
            <a:r>
              <a:rPr lang="en-GB" sz="1400" dirty="0" smtClean="0"/>
              <a:t>;</a:t>
            </a:r>
            <a:endParaRPr lang="ru-RU" sz="1400" dirty="0" smtClean="0"/>
          </a:p>
          <a:p>
            <a:r>
              <a:rPr lang="en-GB" sz="1400" dirty="0" smtClean="0"/>
              <a:t>- </a:t>
            </a:r>
            <a:r>
              <a:rPr lang="ru-RU" sz="1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3%</a:t>
            </a:r>
            <a:r>
              <a:rPr lang="ru-RU" sz="1400" dirty="0" smtClean="0"/>
              <a:t> точек находится выше поверхности</a:t>
            </a:r>
            <a:r>
              <a:rPr lang="en-GB" sz="1400" dirty="0" smtClean="0"/>
              <a:t> </a:t>
            </a:r>
            <a:r>
              <a:rPr lang="ru-RU" sz="1400" dirty="0" smtClean="0"/>
              <a:t>(в интервале </a:t>
            </a:r>
            <a:r>
              <a:rPr lang="en-GB" sz="1400" dirty="0" smtClean="0"/>
              <a:t>+</a:t>
            </a:r>
            <a:r>
              <a:rPr lang="ru-RU" sz="1400" dirty="0" smtClean="0"/>
              <a:t>0,015</a:t>
            </a:r>
            <a:r>
              <a:rPr lang="en-GB" sz="1400" dirty="0" smtClean="0"/>
              <a:t>;+0,3)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-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1 %</a:t>
            </a:r>
            <a:r>
              <a:rPr lang="ru-RU" sz="1400" dirty="0" smtClean="0"/>
              <a:t> точек ниже (в интервале -0,015</a:t>
            </a:r>
            <a:r>
              <a:rPr lang="en-GB" sz="1400" dirty="0" smtClean="0"/>
              <a:t>;-0,3)</a:t>
            </a:r>
            <a:r>
              <a:rPr lang="ru-RU" sz="1400" dirty="0" smtClean="0"/>
              <a:t> </a:t>
            </a:r>
            <a:endParaRPr lang="en-GB" sz="1400" dirty="0" smtClean="0"/>
          </a:p>
          <a:p>
            <a:pPr marL="285750" indent="-285750">
              <a:buFontTx/>
              <a:buChar char="-"/>
            </a:pPr>
            <a:endParaRPr lang="en-GB" sz="1400" dirty="0"/>
          </a:p>
          <a:p>
            <a:r>
              <a:rPr lang="ru-RU" sz="1400" dirty="0" smtClean="0"/>
              <a:t>Учитывая то, что процесс шлифовки поверхности ещё не был завершен, корректировка фигуры на данном этапе возведения ещё возможна.    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5837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69530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ru-RU" altLang="ru-RU" sz="2000" b="1" dirty="0" smtClean="0">
                <a:solidFill>
                  <a:schemeClr val="accent6"/>
                </a:solidFill>
              </a:rPr>
              <a:t>Возможные области применения</a:t>
            </a:r>
          </a:p>
          <a:p>
            <a:pPr>
              <a:buClr>
                <a:schemeClr val="tx2"/>
              </a:buClr>
              <a:defRPr/>
            </a:pPr>
            <a:r>
              <a:rPr lang="ru-RU" altLang="ru-RU" sz="2000" b="1" dirty="0" smtClean="0">
                <a:solidFill>
                  <a:schemeClr val="accent6"/>
                </a:solidFill>
              </a:rPr>
              <a:t>Проверка подпорных колонн</a:t>
            </a:r>
            <a:endParaRPr lang="ru-RU" altLang="ru-RU" sz="2000" b="1" dirty="0">
              <a:solidFill>
                <a:schemeClr val="accent6"/>
              </a:solidFill>
            </a:endParaRPr>
          </a:p>
        </p:txBody>
      </p:sp>
      <p:pic>
        <p:nvPicPr>
          <p:cNvPr id="4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9176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7" y="1124744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Так как возведение эстакад и контроль строительства это сложный и трудоемкий процесс, то все изыскания должны быть максимально </a:t>
            </a:r>
            <a:r>
              <a:rPr lang="ru-RU" sz="1400" dirty="0" smtClean="0">
                <a:solidFill>
                  <a:schemeClr val="accent6"/>
                </a:solidFill>
              </a:rPr>
              <a:t>точными и быстрыми</a:t>
            </a:r>
            <a:r>
              <a:rPr lang="ru-RU" sz="1400" dirty="0" smtClean="0"/>
              <a:t>.</a:t>
            </a:r>
          </a:p>
          <a:p>
            <a:endParaRPr lang="ru-RU" sz="1400" dirty="0" smtClean="0"/>
          </a:p>
          <a:p>
            <a:r>
              <a:rPr lang="ru-RU" sz="1400" dirty="0" smtClean="0"/>
              <a:t> Ещё одна задача, которую возможно решить на борту прибора – </a:t>
            </a:r>
            <a:r>
              <a:rPr lang="ru-RU" sz="1400" b="1" dirty="0" smtClean="0">
                <a:solidFill>
                  <a:schemeClr val="accent6"/>
                </a:solidFill>
              </a:rPr>
              <a:t>проверка вертикальности подпорных колонн.</a:t>
            </a:r>
            <a:r>
              <a:rPr lang="ru-RU" sz="1400" dirty="0" smtClean="0"/>
              <a:t> </a:t>
            </a:r>
          </a:p>
          <a:p>
            <a:endParaRPr lang="ru-RU" sz="1400" dirty="0"/>
          </a:p>
          <a:p>
            <a:r>
              <a:rPr lang="ru-RU" sz="1400" dirty="0" smtClean="0"/>
              <a:t>Зная две точки на оси колонны и её проектный радиус становится возможным произвести расчет  в приложении </a:t>
            </a:r>
            <a:r>
              <a:rPr lang="ru-RU" sz="1400" b="1" dirty="0" smtClean="0">
                <a:solidFill>
                  <a:schemeClr val="accent6"/>
                </a:solidFill>
              </a:rPr>
              <a:t>Проверка поверхности.</a:t>
            </a:r>
          </a:p>
        </p:txBody>
      </p:sp>
      <p:pic>
        <p:nvPicPr>
          <p:cNvPr id="12290" name="Picture 2" descr="C:\Users\cnik\Desktop\Murmansk\Foto\IMG_44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2996952"/>
            <a:ext cx="2339191" cy="31189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291" name="Picture 3" descr="C:\Users\cnik\Desktop\Murmansk\Для отчета\16+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96952"/>
            <a:ext cx="1211332" cy="3003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292" name="Picture 4" descr="C:\Users\cnik\Desktop\Murmansk\Для отчета\1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297" y="2992869"/>
            <a:ext cx="781031" cy="3172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Стрелка вправо 6"/>
          <p:cNvSpPr/>
          <p:nvPr/>
        </p:nvSpPr>
        <p:spPr bwMode="auto">
          <a:xfrm>
            <a:off x="4102878" y="4149080"/>
            <a:ext cx="469122" cy="407332"/>
          </a:xfrm>
          <a:prstGeom prst="rightArrow">
            <a:avLst/>
          </a:prstGeom>
          <a:solidFill>
            <a:srgbClr val="92D05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Стрелка вправо 8"/>
          <p:cNvSpPr/>
          <p:nvPr/>
        </p:nvSpPr>
        <p:spPr bwMode="auto">
          <a:xfrm>
            <a:off x="6071364" y="4173796"/>
            <a:ext cx="444852" cy="407332"/>
          </a:xfrm>
          <a:prstGeom prst="rightArrow">
            <a:avLst/>
          </a:prstGeom>
          <a:solidFill>
            <a:srgbClr val="92D05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41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69530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ru-RU" altLang="ru-RU" sz="2000" b="1" dirty="0" smtClean="0">
                <a:solidFill>
                  <a:schemeClr val="accent6"/>
                </a:solidFill>
              </a:rPr>
              <a:t>Возможные области применения</a:t>
            </a:r>
          </a:p>
          <a:p>
            <a:pPr>
              <a:buClr>
                <a:schemeClr val="tx2"/>
              </a:buClr>
              <a:defRPr/>
            </a:pPr>
            <a:r>
              <a:rPr lang="ru-RU" altLang="ru-RU" sz="2000" b="1" dirty="0" smtClean="0">
                <a:solidFill>
                  <a:schemeClr val="accent6"/>
                </a:solidFill>
              </a:rPr>
              <a:t>Приложения для дорожного строительства</a:t>
            </a:r>
          </a:p>
        </p:txBody>
      </p:sp>
      <p:pic>
        <p:nvPicPr>
          <p:cNvPr id="3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9176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1556792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Данные наборы приложений будут полезны при работе на </a:t>
            </a:r>
            <a:r>
              <a:rPr lang="ru-RU" sz="1400" dirty="0" smtClean="0">
                <a:solidFill>
                  <a:srgbClr val="FF0000"/>
                </a:solidFill>
              </a:rPr>
              <a:t>автомобильных дорогах, железных дорогах и при строительстве туннелей</a:t>
            </a:r>
            <a:r>
              <a:rPr lang="ru-RU" sz="1400" dirty="0" smtClean="0"/>
              <a:t>.</a:t>
            </a:r>
          </a:p>
          <a:p>
            <a:endParaRPr lang="ru-RU" sz="1400" dirty="0"/>
          </a:p>
          <a:p>
            <a:r>
              <a:rPr lang="ru-RU" sz="1400" dirty="0" smtClean="0"/>
              <a:t>Работа происходит с проектными </a:t>
            </a:r>
            <a:r>
              <a:rPr lang="ru-RU" sz="1400" dirty="0" smtClean="0">
                <a:solidFill>
                  <a:srgbClr val="FF0000"/>
                </a:solidFill>
              </a:rPr>
              <a:t>осями, слоями и поверхностями</a:t>
            </a:r>
            <a:r>
              <a:rPr lang="ru-RU" sz="1400" dirty="0" smtClean="0"/>
              <a:t>. </a:t>
            </a:r>
            <a:endParaRPr lang="ru-RU" sz="1400" dirty="0"/>
          </a:p>
        </p:txBody>
      </p:sp>
      <p:pic>
        <p:nvPicPr>
          <p:cNvPr id="1026" name="Picture 2" descr="C:\Users\cnik\Desktop\Murmansk\Для отчета\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46" y="3068960"/>
            <a:ext cx="1935445" cy="145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nik\Desktop\Murmansk\Для отчета\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37" y="4653136"/>
            <a:ext cx="1800200" cy="56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nik\Desktop\Murmansk\Для отчета\1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92896"/>
            <a:ext cx="2564507" cy="320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nik\Desktop\Murmansk\Для отчета\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042" y="3262094"/>
            <a:ext cx="2854078" cy="175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374" y="5384249"/>
            <a:ext cx="1662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Проектные данные </a:t>
            </a:r>
            <a:endParaRPr lang="ru-RU" sz="12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419872" y="5085184"/>
            <a:ext cx="16444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Подготовка модели</a:t>
            </a:r>
            <a:endParaRPr lang="ru-RU" sz="1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6808449" y="5661248"/>
            <a:ext cx="12599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Работа в поле</a:t>
            </a:r>
            <a:endParaRPr lang="ru-RU" sz="1200" i="1" dirty="0"/>
          </a:p>
        </p:txBody>
      </p:sp>
      <p:sp>
        <p:nvSpPr>
          <p:cNvPr id="8" name="Стрелка вправо 7"/>
          <p:cNvSpPr/>
          <p:nvPr/>
        </p:nvSpPr>
        <p:spPr bwMode="auto">
          <a:xfrm>
            <a:off x="2411760" y="3933056"/>
            <a:ext cx="288032" cy="504056"/>
          </a:xfrm>
          <a:prstGeom prst="rightArrow">
            <a:avLst/>
          </a:prstGeom>
          <a:solidFill>
            <a:srgbClr val="92D05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Стрелка вправо 8"/>
          <p:cNvSpPr/>
          <p:nvPr/>
        </p:nvSpPr>
        <p:spPr bwMode="auto">
          <a:xfrm>
            <a:off x="5796136" y="3946045"/>
            <a:ext cx="329621" cy="504056"/>
          </a:xfrm>
          <a:prstGeom prst="rightArrow">
            <a:avLst/>
          </a:prstGeom>
          <a:solidFill>
            <a:srgbClr val="92D05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85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69530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defRPr/>
            </a:pPr>
            <a:r>
              <a:rPr lang="ru-RU" altLang="ru-RU" sz="2000" b="1" dirty="0" smtClean="0">
                <a:solidFill>
                  <a:schemeClr val="accent6"/>
                </a:solidFill>
              </a:rPr>
              <a:t>Возможные области применения</a:t>
            </a:r>
          </a:p>
          <a:p>
            <a:pPr>
              <a:buClr>
                <a:schemeClr val="tx2"/>
              </a:buClr>
              <a:defRPr/>
            </a:pPr>
            <a:r>
              <a:rPr lang="ru-RU" altLang="ru-RU" sz="2000" b="1" dirty="0" smtClean="0">
                <a:solidFill>
                  <a:schemeClr val="accent6"/>
                </a:solidFill>
              </a:rPr>
              <a:t>Приложения для дорожного строительства</a:t>
            </a:r>
          </a:p>
        </p:txBody>
      </p:sp>
      <p:pic>
        <p:nvPicPr>
          <p:cNvPr id="3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9176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cnik\Desktop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1" y="1700808"/>
            <a:ext cx="1728191" cy="2050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cnik\Desktop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55876" y="1700808"/>
            <a:ext cx="1546225" cy="1997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cnik\Desktop\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26933" y="1700808"/>
            <a:ext cx="2389483" cy="20016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E:\Deskop\Business trip\Nizniy Novgorod Kstovo\Metro\tunnel st out_2747_0815_153548\Images\Img_150816_16151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17" y="4212679"/>
            <a:ext cx="3252787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E:\Deskop\Business trip\Nizniy Novgorod Kstovo\Metro\tunnel st out_2747_0815_153548\Images\Img_150816_16133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223" y="4077072"/>
            <a:ext cx="3513137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7504" y="1340768"/>
            <a:ext cx="9145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Приложение </a:t>
            </a:r>
            <a:r>
              <a:rPr lang="ru-RU" sz="1400" dirty="0" smtClean="0">
                <a:solidFill>
                  <a:srgbClr val="FF0000"/>
                </a:solidFill>
              </a:rPr>
              <a:t>вынос и контроль туннеля </a:t>
            </a:r>
            <a:r>
              <a:rPr lang="ru-RU" sz="1400" dirty="0" smtClean="0"/>
              <a:t>позволит значительно ускорить процесс сбора и анализа  данных.  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5092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04664"/>
            <a:ext cx="1809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Заключение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C:\Users\cnik\Desktop\Murmansk\Для отчета\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9176"/>
            <a:ext cx="3000028" cy="5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2498700"/>
            <a:ext cx="849694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Сканирующий роботизированный прибор </a:t>
            </a:r>
            <a:r>
              <a:rPr lang="en-US" sz="1600" dirty="0" smtClean="0">
                <a:solidFill>
                  <a:srgbClr val="FF0000"/>
                </a:solidFill>
              </a:rPr>
              <a:t>MS60</a:t>
            </a:r>
            <a:r>
              <a:rPr lang="en-US" sz="1600" dirty="0" smtClean="0"/>
              <a:t> </a:t>
            </a:r>
            <a:r>
              <a:rPr lang="ru-RU" sz="1600" dirty="0" smtClean="0"/>
              <a:t>успешно справился со всеми задачами.</a:t>
            </a:r>
          </a:p>
          <a:p>
            <a:endParaRPr lang="ru-RU" dirty="0"/>
          </a:p>
          <a:p>
            <a:r>
              <a:rPr lang="ru-RU" sz="1600" dirty="0" smtClean="0"/>
              <a:t>Благодаря своим техническим характеристикам и большому числу прикладных приложений является незаменимым средство измерения для оптимизации геодезических работ в большом спектре решаемых задач.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701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ica Geosystems">
  <a:themeElements>
    <a:clrScheme name="Leica">
      <a:dk1>
        <a:srgbClr val="595959"/>
      </a:dk1>
      <a:lt1>
        <a:srgbClr val="FFFFFF"/>
      </a:lt1>
      <a:dk2>
        <a:srgbClr val="C1E0FF"/>
      </a:dk2>
      <a:lt2>
        <a:srgbClr val="C0C0C0"/>
      </a:lt2>
      <a:accent1>
        <a:srgbClr val="AFA280"/>
      </a:accent1>
      <a:accent2>
        <a:srgbClr val="003366"/>
      </a:accent2>
      <a:accent3>
        <a:srgbClr val="595959"/>
      </a:accent3>
      <a:accent4>
        <a:srgbClr val="6BABC9"/>
      </a:accent4>
      <a:accent5>
        <a:srgbClr val="0086BC"/>
      </a:accent5>
      <a:accent6>
        <a:srgbClr val="EE0033"/>
      </a:accent6>
      <a:hlink>
        <a:srgbClr val="262626"/>
      </a:hlink>
      <a:folHlink>
        <a:srgbClr val="2F6680"/>
      </a:folHlink>
    </a:clrScheme>
    <a:fontScheme name="PowerPoint Template English with Pict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 Template English with Pictu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English with Pictur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8">
        <a:dk1>
          <a:srgbClr val="595959"/>
        </a:dk1>
        <a:lt1>
          <a:srgbClr val="FFFFFF"/>
        </a:lt1>
        <a:dk2>
          <a:srgbClr val="ED4119"/>
        </a:dk2>
        <a:lt2>
          <a:srgbClr val="5E574E"/>
        </a:lt2>
        <a:accent1>
          <a:srgbClr val="2A80B6"/>
        </a:accent1>
        <a:accent2>
          <a:srgbClr val="4F4B1F"/>
        </a:accent2>
        <a:accent3>
          <a:srgbClr val="FFFFFF"/>
        </a:accent3>
        <a:accent4>
          <a:srgbClr val="4B4B4B"/>
        </a:accent4>
        <a:accent5>
          <a:srgbClr val="ACC0D7"/>
        </a:accent5>
        <a:accent6>
          <a:srgbClr val="47431B"/>
        </a:accent6>
        <a:hlink>
          <a:srgbClr val="65979F"/>
        </a:hlink>
        <a:folHlink>
          <a:srgbClr val="BFA0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9">
        <a:dk1>
          <a:srgbClr val="000000"/>
        </a:dk1>
        <a:lt1>
          <a:srgbClr val="FFFFFF"/>
        </a:lt1>
        <a:dk2>
          <a:srgbClr val="EE0033"/>
        </a:dk2>
        <a:lt2>
          <a:srgbClr val="808080"/>
        </a:lt2>
        <a:accent1>
          <a:srgbClr val="BFA075"/>
        </a:accent1>
        <a:accent2>
          <a:srgbClr val="2A80B6"/>
        </a:accent2>
        <a:accent3>
          <a:srgbClr val="FFFFFF"/>
        </a:accent3>
        <a:accent4>
          <a:srgbClr val="000000"/>
        </a:accent4>
        <a:accent5>
          <a:srgbClr val="DCCDBD"/>
        </a:accent5>
        <a:accent6>
          <a:srgbClr val="2573A5"/>
        </a:accent6>
        <a:hlink>
          <a:srgbClr val="4F4B1F"/>
        </a:hlink>
        <a:folHlink>
          <a:srgbClr val="6597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Leica Geosystems</Template>
  <TotalTime>536</TotalTime>
  <Words>927</Words>
  <Application>Microsoft Office PowerPoint</Application>
  <PresentationFormat>Экран (4:3)</PresentationFormat>
  <Paragraphs>160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Leica Geosystems</vt:lpstr>
      <vt:lpstr> Решение производственных задач с помощью сканирующего тахеометра MS60 Leica Geosystems     Мурманск, 16-17 ноября 2016 г. </vt:lpstr>
      <vt:lpstr>Цели пилот-проекта  </vt:lpstr>
      <vt:lpstr>Используемое оборудование   </vt:lpstr>
      <vt:lpstr>Полевое программное обеспечение   </vt:lpstr>
      <vt:lpstr>Полевое программное обеспечение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Leica Geosystems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производственных задач с помощью сканирующего тахеометра MS60 Leica Geosystems  Мурманск, 16-17 ноября 2016 г.</dc:title>
  <dc:creator>Nikita Chunakov</dc:creator>
  <cp:lastModifiedBy>Pavel Antonov</cp:lastModifiedBy>
  <cp:revision>62</cp:revision>
  <dcterms:created xsi:type="dcterms:W3CDTF">2016-11-21T07:49:05Z</dcterms:created>
  <dcterms:modified xsi:type="dcterms:W3CDTF">2016-11-22T08:24:11Z</dcterms:modified>
</cp:coreProperties>
</file>